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3043357"/>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Global COVID-19 Data Analysis</a:t>
            </a:r>
            <a:endParaRPr lang="en-US" sz="4400" dirty="0"/>
          </a:p>
        </p:txBody>
      </p:sp>
      <p:sp>
        <p:nvSpPr>
          <p:cNvPr id="4" name="Text 1"/>
          <p:cNvSpPr/>
          <p:nvPr/>
        </p:nvSpPr>
        <p:spPr>
          <a:xfrm>
            <a:off x="863798" y="4816078"/>
            <a:ext cx="7416403"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Uncovering Hidden Patterns &amp; Causality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4707" y="989767"/>
            <a:ext cx="7667387" cy="1198483"/>
          </a:xfrm>
          <a:prstGeom prst="rect">
            <a:avLst/>
          </a:prstGeom>
          <a:noFill/>
          <a:ln/>
        </p:spPr>
        <p:txBody>
          <a:bodyPr wrap="square" lIns="0" tIns="0" rIns="0" bIns="0" rtlCol="0" anchor="t"/>
          <a:lstStyle/>
          <a:p>
            <a:pPr algn="l" indent="0" marL="0">
              <a:lnSpc>
                <a:spcPts val="4700"/>
              </a:lnSpc>
              <a:buNone/>
            </a:pPr>
            <a:r>
              <a:rPr lang="en-US" sz="3750" b="1" dirty="0">
                <a:solidFill>
                  <a:srgbClr val="000000"/>
                </a:solidFill>
                <a:latin typeface="Montserrat Bold" pitchFamily="34" charset="0"/>
                <a:ea typeface="Montserrat Bold" pitchFamily="34" charset="-122"/>
                <a:cs typeface="Montserrat Bold" pitchFamily="34" charset="-120"/>
              </a:rPr>
              <a:t>Conclusion &amp; Recommendations</a:t>
            </a:r>
            <a:endParaRPr lang="en-US" sz="3750" dirty="0"/>
          </a:p>
        </p:txBody>
      </p:sp>
      <p:sp>
        <p:nvSpPr>
          <p:cNvPr id="4" name="Text 1"/>
          <p:cNvSpPr/>
          <p:nvPr/>
        </p:nvSpPr>
        <p:spPr>
          <a:xfrm>
            <a:off x="6224707" y="2504599"/>
            <a:ext cx="7667387" cy="316468"/>
          </a:xfrm>
          <a:prstGeom prst="rect">
            <a:avLst/>
          </a:prstGeom>
          <a:noFill/>
          <a:ln/>
        </p:spPr>
        <p:txBody>
          <a:bodyPr wrap="none" lIns="0" tIns="0" rIns="0" bIns="0" rtlCol="0" anchor="t"/>
          <a:lstStyle/>
          <a:p>
            <a:pPr algn="l" indent="0" marL="0">
              <a:lnSpc>
                <a:spcPts val="2450"/>
              </a:lnSpc>
              <a:buNone/>
            </a:pPr>
            <a:r>
              <a:rPr lang="en-US" sz="1650" dirty="0">
                <a:solidFill>
                  <a:srgbClr val="3D3838"/>
                </a:solidFill>
                <a:latin typeface="Source Sans 3" pitchFamily="34" charset="0"/>
                <a:ea typeface="Source Sans 3" pitchFamily="34" charset="-122"/>
                <a:cs typeface="Source Sans 3" pitchFamily="34" charset="-120"/>
              </a:rPr>
              <a:t>Raw data in global health crises can be deceptive without contextual layering.</a:t>
            </a:r>
            <a:endParaRPr lang="en-US" sz="1650" dirty="0"/>
          </a:p>
        </p:txBody>
      </p:sp>
      <p:sp>
        <p:nvSpPr>
          <p:cNvPr id="5" name="Text 2"/>
          <p:cNvSpPr/>
          <p:nvPr/>
        </p:nvSpPr>
        <p:spPr>
          <a:xfrm>
            <a:off x="6224707" y="3269218"/>
            <a:ext cx="2608898" cy="299680"/>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Montserrat Bold" pitchFamily="34" charset="0"/>
                <a:ea typeface="Montserrat Bold" pitchFamily="34" charset="-122"/>
                <a:cs typeface="Montserrat Bold" pitchFamily="34" charset="-120"/>
              </a:rPr>
              <a:t>Summary of Insights</a:t>
            </a:r>
            <a:endParaRPr lang="en-US" sz="1850" dirty="0"/>
          </a:p>
        </p:txBody>
      </p:sp>
      <p:sp>
        <p:nvSpPr>
          <p:cNvPr id="6" name="Text 3"/>
          <p:cNvSpPr/>
          <p:nvPr/>
        </p:nvSpPr>
        <p:spPr>
          <a:xfrm>
            <a:off x="6224707" y="3779758"/>
            <a:ext cx="3576399" cy="949404"/>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Demographics Matter: Age structure correlates more with mortality than behavioral factors.</a:t>
            </a:r>
            <a:endParaRPr lang="en-US" sz="1650" dirty="0"/>
          </a:p>
        </p:txBody>
      </p:sp>
      <p:sp>
        <p:nvSpPr>
          <p:cNvPr id="7" name="Text 4"/>
          <p:cNvSpPr/>
          <p:nvPr/>
        </p:nvSpPr>
        <p:spPr>
          <a:xfrm>
            <a:off x="6224707" y="4802981"/>
            <a:ext cx="3576399" cy="632936"/>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Vaccines Save Lives: High efficacy in reducing daily death rates.</a:t>
            </a:r>
            <a:endParaRPr lang="en-US" sz="1650" dirty="0"/>
          </a:p>
        </p:txBody>
      </p:sp>
      <p:sp>
        <p:nvSpPr>
          <p:cNvPr id="8" name="Text 5"/>
          <p:cNvSpPr/>
          <p:nvPr/>
        </p:nvSpPr>
        <p:spPr>
          <a:xfrm>
            <a:off x="6224707" y="5509736"/>
            <a:ext cx="3576399" cy="949404"/>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Chronic Health is Key: Infrastructure can't compensate for high comorbidity rates.</a:t>
            </a:r>
            <a:endParaRPr lang="en-US" sz="1650" dirty="0"/>
          </a:p>
        </p:txBody>
      </p:sp>
      <p:sp>
        <p:nvSpPr>
          <p:cNvPr id="9" name="Text 6"/>
          <p:cNvSpPr/>
          <p:nvPr/>
        </p:nvSpPr>
        <p:spPr>
          <a:xfrm>
            <a:off x="6224707" y="6532959"/>
            <a:ext cx="3576399" cy="632936"/>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Policy Timing: Government interventions were often reactive.</a:t>
            </a:r>
            <a:endParaRPr lang="en-US" sz="1650" dirty="0"/>
          </a:p>
        </p:txBody>
      </p:sp>
      <p:sp>
        <p:nvSpPr>
          <p:cNvPr id="10" name="Text 7"/>
          <p:cNvSpPr/>
          <p:nvPr/>
        </p:nvSpPr>
        <p:spPr>
          <a:xfrm>
            <a:off x="10323314" y="3269218"/>
            <a:ext cx="3576399" cy="599361"/>
          </a:xfrm>
          <a:prstGeom prst="rect">
            <a:avLst/>
          </a:prstGeom>
          <a:noFill/>
          <a:ln/>
        </p:spPr>
        <p:txBody>
          <a:bodyPr wrap="square" lIns="0" tIns="0" rIns="0" bIns="0" rtlCol="0" anchor="t"/>
          <a:lstStyle/>
          <a:p>
            <a:pPr algn="l" indent="0" marL="0">
              <a:lnSpc>
                <a:spcPts val="2350"/>
              </a:lnSpc>
              <a:buNone/>
            </a:pPr>
            <a:r>
              <a:rPr lang="en-US" sz="1850" b="1" dirty="0">
                <a:solidFill>
                  <a:srgbClr val="000000"/>
                </a:solidFill>
                <a:latin typeface="Montserrat Bold" pitchFamily="34" charset="0"/>
                <a:ea typeface="Montserrat Bold" pitchFamily="34" charset="-122"/>
                <a:cs typeface="Montserrat Bold" pitchFamily="34" charset="-120"/>
              </a:rPr>
              <a:t>Strategic Recommendations</a:t>
            </a:r>
            <a:endParaRPr lang="en-US" sz="1850" dirty="0"/>
          </a:p>
        </p:txBody>
      </p:sp>
      <p:sp>
        <p:nvSpPr>
          <p:cNvPr id="11" name="Text 8"/>
          <p:cNvSpPr/>
          <p:nvPr/>
        </p:nvSpPr>
        <p:spPr>
          <a:xfrm>
            <a:off x="10323314" y="4079438"/>
            <a:ext cx="3576399" cy="632936"/>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Data Granularity: Use stratified data (age, comorbidities).</a:t>
            </a:r>
            <a:endParaRPr lang="en-US" sz="1650" dirty="0"/>
          </a:p>
        </p:txBody>
      </p:sp>
      <p:sp>
        <p:nvSpPr>
          <p:cNvPr id="12" name="Text 9"/>
          <p:cNvSpPr/>
          <p:nvPr/>
        </p:nvSpPr>
        <p:spPr>
          <a:xfrm>
            <a:off x="10323314" y="4786193"/>
            <a:ext cx="3576399" cy="632936"/>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Preventative Health: Invest in reducing chronic disease.</a:t>
            </a:r>
            <a:endParaRPr lang="en-US" sz="1650" dirty="0"/>
          </a:p>
        </p:txBody>
      </p:sp>
      <p:sp>
        <p:nvSpPr>
          <p:cNvPr id="13" name="Text 10"/>
          <p:cNvSpPr/>
          <p:nvPr/>
        </p:nvSpPr>
        <p:spPr>
          <a:xfrm>
            <a:off x="10323314" y="5492948"/>
            <a:ext cx="3576399" cy="632936"/>
          </a:xfrm>
          <a:prstGeom prst="rect">
            <a:avLst/>
          </a:prstGeom>
          <a:noFill/>
          <a:ln/>
        </p:spPr>
        <p:txBody>
          <a:bodyPr wrap="square" lIns="0" tIns="0" rIns="0" bIns="0" rtlCol="0" anchor="t"/>
          <a:lstStyle/>
          <a:p>
            <a:pPr algn="l" marL="342900" indent="-342900">
              <a:lnSpc>
                <a:spcPts val="2450"/>
              </a:lnSpc>
              <a:buSzPct val="100000"/>
              <a:buChar char="•"/>
            </a:pPr>
            <a:r>
              <a:rPr lang="en-US" sz="1650" dirty="0">
                <a:solidFill>
                  <a:srgbClr val="3D3838"/>
                </a:solidFill>
                <a:latin typeface="Source Sans 3" pitchFamily="34" charset="0"/>
                <a:ea typeface="Source Sans 3" pitchFamily="34" charset="-122"/>
                <a:cs typeface="Source Sans 3" pitchFamily="34" charset="-120"/>
              </a:rPr>
              <a:t>Early Warning Systems: Transition to predictive triggers for policy.</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082278"/>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Introduction: The Data Deluge</a:t>
            </a:r>
            <a:endParaRPr lang="en-US" sz="4400" dirty="0"/>
          </a:p>
        </p:txBody>
      </p:sp>
      <p:sp>
        <p:nvSpPr>
          <p:cNvPr id="4" name="Text 1"/>
          <p:cNvSpPr/>
          <p:nvPr/>
        </p:nvSpPr>
        <p:spPr>
          <a:xfrm>
            <a:off x="863798" y="2855000"/>
            <a:ext cx="741640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The COVID-19 pandemic generated vast data, offering unique insights into global health. However, complex data often leads to misinterpretations when correlations are mistaken for causation.</a:t>
            </a:r>
            <a:endParaRPr lang="en-US" sz="1900" dirty="0"/>
          </a:p>
        </p:txBody>
      </p:sp>
      <p:sp>
        <p:nvSpPr>
          <p:cNvPr id="5" name="Shape 2"/>
          <p:cNvSpPr/>
          <p:nvPr/>
        </p:nvSpPr>
        <p:spPr>
          <a:xfrm>
            <a:off x="863798" y="4243149"/>
            <a:ext cx="7416403" cy="2904053"/>
          </a:xfrm>
          <a:prstGeom prst="roundRect">
            <a:avLst>
              <a:gd name="adj" fmla="val 5038"/>
            </a:avLst>
          </a:prstGeom>
          <a:solidFill>
            <a:srgbClr val="FFFFFF"/>
          </a:solidFill>
          <a:ln w="30480">
            <a:solidFill>
              <a:srgbClr val="D8D4D4"/>
            </a:solidFill>
            <a:prstDash val="solid"/>
          </a:ln>
        </p:spPr>
      </p:sp>
      <p:sp>
        <p:nvSpPr>
          <p:cNvPr id="6" name="Shape 3"/>
          <p:cNvSpPr/>
          <p:nvPr/>
        </p:nvSpPr>
        <p:spPr>
          <a:xfrm>
            <a:off x="833318" y="4243149"/>
            <a:ext cx="121920" cy="2904053"/>
          </a:xfrm>
          <a:prstGeom prst="roundRect">
            <a:avLst>
              <a:gd name="adj" fmla="val 30368"/>
            </a:avLst>
          </a:prstGeom>
          <a:solidFill>
            <a:srgbClr val="2D2E34"/>
          </a:solidFill>
          <a:ln/>
        </p:spPr>
      </p:sp>
      <p:sp>
        <p:nvSpPr>
          <p:cNvPr id="7" name="Text 4"/>
          <p:cNvSpPr/>
          <p:nvPr/>
        </p:nvSpPr>
        <p:spPr>
          <a:xfrm>
            <a:off x="1232535" y="4520446"/>
            <a:ext cx="2883575"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Problem Statement</a:t>
            </a:r>
            <a:endParaRPr lang="en-US" sz="2200" dirty="0"/>
          </a:p>
        </p:txBody>
      </p:sp>
      <p:sp>
        <p:nvSpPr>
          <p:cNvPr id="8" name="Text 5"/>
          <p:cNvSpPr/>
          <p:nvPr/>
        </p:nvSpPr>
        <p:spPr>
          <a:xfrm>
            <a:off x="1232535" y="5019080"/>
            <a:ext cx="6770370" cy="1850827"/>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Raw data can conceal underlying variables, leading to incorrect strategic conclusions. For example, high death rates in developed nations or low correlation between lockdowns and case reductions can be misinterpreted without accounting for demographics or lag effects.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3093"/>
          </a:xfrm>
          <a:prstGeom prst="rect">
            <a:avLst/>
          </a:prstGeom>
        </p:spPr>
      </p:pic>
      <p:sp>
        <p:nvSpPr>
          <p:cNvPr id="3" name="Text 0"/>
          <p:cNvSpPr/>
          <p:nvPr/>
        </p:nvSpPr>
        <p:spPr>
          <a:xfrm>
            <a:off x="796052" y="3468529"/>
            <a:ext cx="5169337" cy="646152"/>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Montserrat Bold" pitchFamily="34" charset="0"/>
                <a:ea typeface="Montserrat Bold" pitchFamily="34" charset="-122"/>
                <a:cs typeface="Montserrat Bold" pitchFamily="34" charset="-120"/>
              </a:rPr>
              <a:t>Project Objectives</a:t>
            </a:r>
            <a:endParaRPr lang="en-US" sz="4050" dirty="0"/>
          </a:p>
        </p:txBody>
      </p:sp>
      <p:sp>
        <p:nvSpPr>
          <p:cNvPr id="4" name="Text 1"/>
          <p:cNvSpPr/>
          <p:nvPr/>
        </p:nvSpPr>
        <p:spPr>
          <a:xfrm>
            <a:off x="796052" y="4455795"/>
            <a:ext cx="13038296" cy="341114"/>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Our primary goal is to analyze global COVID-19 data using advanced statistical methods and Python visualization tools.</a:t>
            </a:r>
            <a:endParaRPr lang="en-US" sz="1750" dirty="0"/>
          </a:p>
        </p:txBody>
      </p:sp>
      <p:sp>
        <p:nvSpPr>
          <p:cNvPr id="5" name="Shape 2"/>
          <p:cNvSpPr/>
          <p:nvPr/>
        </p:nvSpPr>
        <p:spPr>
          <a:xfrm>
            <a:off x="796052" y="5052774"/>
            <a:ext cx="511731" cy="511731"/>
          </a:xfrm>
          <a:prstGeom prst="roundRect">
            <a:avLst>
              <a:gd name="adj" fmla="val 6667"/>
            </a:avLst>
          </a:prstGeom>
          <a:solidFill>
            <a:srgbClr val="F2EEEE"/>
          </a:solidFill>
          <a:ln/>
        </p:spPr>
      </p:sp>
      <p:sp>
        <p:nvSpPr>
          <p:cNvPr id="6" name="Text 3"/>
          <p:cNvSpPr/>
          <p:nvPr/>
        </p:nvSpPr>
        <p:spPr>
          <a:xfrm>
            <a:off x="896838" y="5114806"/>
            <a:ext cx="310158" cy="387668"/>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1</a:t>
            </a:r>
            <a:endParaRPr lang="en-US" sz="2400" dirty="0"/>
          </a:p>
        </p:txBody>
      </p:sp>
      <p:sp>
        <p:nvSpPr>
          <p:cNvPr id="7" name="Text 4"/>
          <p:cNvSpPr/>
          <p:nvPr/>
        </p:nvSpPr>
        <p:spPr>
          <a:xfrm>
            <a:off x="1535192" y="5130879"/>
            <a:ext cx="4269224" cy="323017"/>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Correct Misleading Correlations</a:t>
            </a:r>
            <a:endParaRPr lang="en-US" sz="2000" dirty="0"/>
          </a:p>
        </p:txBody>
      </p:sp>
      <p:sp>
        <p:nvSpPr>
          <p:cNvPr id="8" name="Text 5"/>
          <p:cNvSpPr/>
          <p:nvPr/>
        </p:nvSpPr>
        <p:spPr>
          <a:xfrm>
            <a:off x="1535192" y="5590342"/>
            <a:ext cx="5637848" cy="341114"/>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Identify and rectify instances like Simpson’s Paradox.</a:t>
            </a:r>
            <a:endParaRPr lang="en-US" sz="1750" dirty="0"/>
          </a:p>
        </p:txBody>
      </p:sp>
      <p:sp>
        <p:nvSpPr>
          <p:cNvPr id="9" name="Shape 6"/>
          <p:cNvSpPr/>
          <p:nvPr/>
        </p:nvSpPr>
        <p:spPr>
          <a:xfrm>
            <a:off x="7457242" y="5052774"/>
            <a:ext cx="511731" cy="511731"/>
          </a:xfrm>
          <a:prstGeom prst="roundRect">
            <a:avLst>
              <a:gd name="adj" fmla="val 6667"/>
            </a:avLst>
          </a:prstGeom>
          <a:solidFill>
            <a:srgbClr val="F2EEEE"/>
          </a:solidFill>
          <a:ln/>
        </p:spPr>
      </p:sp>
      <p:sp>
        <p:nvSpPr>
          <p:cNvPr id="10" name="Text 7"/>
          <p:cNvSpPr/>
          <p:nvPr/>
        </p:nvSpPr>
        <p:spPr>
          <a:xfrm>
            <a:off x="7558028" y="5114806"/>
            <a:ext cx="310158" cy="387668"/>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2</a:t>
            </a:r>
            <a:endParaRPr lang="en-US" sz="2400" dirty="0"/>
          </a:p>
        </p:txBody>
      </p:sp>
      <p:sp>
        <p:nvSpPr>
          <p:cNvPr id="11" name="Text 8"/>
          <p:cNvSpPr/>
          <p:nvPr/>
        </p:nvSpPr>
        <p:spPr>
          <a:xfrm>
            <a:off x="8196382" y="5130879"/>
            <a:ext cx="4719638" cy="323017"/>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Evaluate Vaccination Effectiveness</a:t>
            </a:r>
            <a:endParaRPr lang="en-US" sz="2000" dirty="0"/>
          </a:p>
        </p:txBody>
      </p:sp>
      <p:sp>
        <p:nvSpPr>
          <p:cNvPr id="12" name="Text 9"/>
          <p:cNvSpPr/>
          <p:nvPr/>
        </p:nvSpPr>
        <p:spPr>
          <a:xfrm>
            <a:off x="8196382" y="5590342"/>
            <a:ext cx="5637967" cy="341114"/>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Isolate cumulative data effects to assess true impact.</a:t>
            </a:r>
            <a:endParaRPr lang="en-US" sz="1750" dirty="0"/>
          </a:p>
        </p:txBody>
      </p:sp>
      <p:sp>
        <p:nvSpPr>
          <p:cNvPr id="13" name="Shape 10"/>
          <p:cNvSpPr/>
          <p:nvPr/>
        </p:nvSpPr>
        <p:spPr>
          <a:xfrm>
            <a:off x="796052" y="6386274"/>
            <a:ext cx="511731" cy="511731"/>
          </a:xfrm>
          <a:prstGeom prst="roundRect">
            <a:avLst>
              <a:gd name="adj" fmla="val 6667"/>
            </a:avLst>
          </a:prstGeom>
          <a:solidFill>
            <a:srgbClr val="F2EEEE"/>
          </a:solidFill>
          <a:ln/>
        </p:spPr>
      </p:sp>
      <p:sp>
        <p:nvSpPr>
          <p:cNvPr id="14" name="Text 11"/>
          <p:cNvSpPr/>
          <p:nvPr/>
        </p:nvSpPr>
        <p:spPr>
          <a:xfrm>
            <a:off x="896838" y="6448306"/>
            <a:ext cx="310158" cy="387668"/>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3</a:t>
            </a:r>
            <a:endParaRPr lang="en-US" sz="2400" dirty="0"/>
          </a:p>
        </p:txBody>
      </p:sp>
      <p:sp>
        <p:nvSpPr>
          <p:cNvPr id="15" name="Text 12"/>
          <p:cNvSpPr/>
          <p:nvPr/>
        </p:nvSpPr>
        <p:spPr>
          <a:xfrm>
            <a:off x="1535192" y="6464379"/>
            <a:ext cx="4703088" cy="323017"/>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Assess Healthcare &amp; Comorbidities</a:t>
            </a:r>
            <a:endParaRPr lang="en-US" sz="2000" dirty="0"/>
          </a:p>
        </p:txBody>
      </p:sp>
      <p:sp>
        <p:nvSpPr>
          <p:cNvPr id="16" name="Text 13"/>
          <p:cNvSpPr/>
          <p:nvPr/>
        </p:nvSpPr>
        <p:spPr>
          <a:xfrm>
            <a:off x="1535192" y="6923842"/>
            <a:ext cx="5637848" cy="682228"/>
          </a:xfrm>
          <a:prstGeom prst="rect">
            <a:avLst/>
          </a:prstGeom>
          <a:noFill/>
          <a:ln/>
        </p:spPr>
        <p:txBody>
          <a:bodyPr wrap="squar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Analyze the impact of hospital capacity and comorbidities on mortality.</a:t>
            </a:r>
            <a:endParaRPr lang="en-US" sz="1750" dirty="0"/>
          </a:p>
        </p:txBody>
      </p:sp>
      <p:sp>
        <p:nvSpPr>
          <p:cNvPr id="17" name="Shape 14"/>
          <p:cNvSpPr/>
          <p:nvPr/>
        </p:nvSpPr>
        <p:spPr>
          <a:xfrm>
            <a:off x="7457242" y="6386274"/>
            <a:ext cx="511731" cy="511731"/>
          </a:xfrm>
          <a:prstGeom prst="roundRect">
            <a:avLst>
              <a:gd name="adj" fmla="val 6667"/>
            </a:avLst>
          </a:prstGeom>
          <a:solidFill>
            <a:srgbClr val="F2EEEE"/>
          </a:solidFill>
          <a:ln/>
        </p:spPr>
      </p:sp>
      <p:sp>
        <p:nvSpPr>
          <p:cNvPr id="18" name="Text 15"/>
          <p:cNvSpPr/>
          <p:nvPr/>
        </p:nvSpPr>
        <p:spPr>
          <a:xfrm>
            <a:off x="7558028" y="6448306"/>
            <a:ext cx="310158" cy="387668"/>
          </a:xfrm>
          <a:prstGeom prst="rect">
            <a:avLst/>
          </a:prstGeom>
          <a:noFill/>
          <a:ln/>
        </p:spPr>
        <p:txBody>
          <a:bodyPr wrap="none" lIns="0" tIns="0" rIns="0" bIns="0" rtlCol="0" anchor="t"/>
          <a:lstStyle/>
          <a:p>
            <a:pPr algn="ctr" indent="0" marL="0">
              <a:lnSpc>
                <a:spcPts val="2400"/>
              </a:lnSpc>
              <a:buNone/>
            </a:pPr>
            <a:r>
              <a:rPr lang="en-US" sz="2400" b="1" dirty="0">
                <a:solidFill>
                  <a:srgbClr val="3D3838"/>
                </a:solidFill>
                <a:latin typeface="Montserrat Bold" pitchFamily="34" charset="0"/>
                <a:ea typeface="Montserrat Bold" pitchFamily="34" charset="-122"/>
                <a:cs typeface="Montserrat Bold" pitchFamily="34" charset="-120"/>
              </a:rPr>
              <a:t>4</a:t>
            </a:r>
            <a:endParaRPr lang="en-US" sz="2400" dirty="0"/>
          </a:p>
        </p:txBody>
      </p:sp>
      <p:sp>
        <p:nvSpPr>
          <p:cNvPr id="19" name="Text 16"/>
          <p:cNvSpPr/>
          <p:nvPr/>
        </p:nvSpPr>
        <p:spPr>
          <a:xfrm>
            <a:off x="8196382" y="6464379"/>
            <a:ext cx="3947160" cy="323017"/>
          </a:xfrm>
          <a:prstGeom prst="rect">
            <a:avLst/>
          </a:prstGeom>
          <a:noFill/>
          <a:ln/>
        </p:spPr>
        <p:txBody>
          <a:bodyPr wrap="none" lIns="0" tIns="0" rIns="0" bIns="0" rtlCol="0" anchor="t"/>
          <a:lstStyle/>
          <a:p>
            <a:pPr algn="l"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Analyze Government Policies</a:t>
            </a:r>
            <a:endParaRPr lang="en-US" sz="2000" dirty="0"/>
          </a:p>
        </p:txBody>
      </p:sp>
      <p:sp>
        <p:nvSpPr>
          <p:cNvPr id="20" name="Text 17"/>
          <p:cNvSpPr/>
          <p:nvPr/>
        </p:nvSpPr>
        <p:spPr>
          <a:xfrm>
            <a:off x="8196382" y="6923842"/>
            <a:ext cx="5637967" cy="682228"/>
          </a:xfrm>
          <a:prstGeom prst="rect">
            <a:avLst/>
          </a:prstGeom>
          <a:noFill/>
          <a:ln/>
        </p:spPr>
        <p:txBody>
          <a:bodyPr wrap="squar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Evaluate the responsiveness of "Stringency Policies" to infection waves.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0304" y="416719"/>
            <a:ext cx="3699153" cy="430530"/>
          </a:xfrm>
          <a:prstGeom prst="rect">
            <a:avLst/>
          </a:prstGeom>
          <a:noFill/>
          <a:ln/>
        </p:spPr>
        <p:txBody>
          <a:bodyPr wrap="none" lIns="0" tIns="0" rIns="0" bIns="0" rtlCol="0" anchor="t"/>
          <a:lstStyle/>
          <a:p>
            <a:pPr algn="l" indent="0" marL="0">
              <a:lnSpc>
                <a:spcPts val="3350"/>
              </a:lnSpc>
              <a:buNone/>
            </a:pPr>
            <a:r>
              <a:rPr lang="en-US" sz="2700" b="1" dirty="0">
                <a:solidFill>
                  <a:srgbClr val="000000"/>
                </a:solidFill>
                <a:latin typeface="Montserrat Bold" pitchFamily="34" charset="0"/>
                <a:ea typeface="Montserrat Bold" pitchFamily="34" charset="-122"/>
                <a:cs typeface="Montserrat Bold" pitchFamily="34" charset="-120"/>
              </a:rPr>
              <a:t>Data &amp; Methodology</a:t>
            </a:r>
            <a:endParaRPr lang="en-US" sz="2700" dirty="0"/>
          </a:p>
        </p:txBody>
      </p:sp>
      <p:sp>
        <p:nvSpPr>
          <p:cNvPr id="3" name="Text 1"/>
          <p:cNvSpPr/>
          <p:nvPr/>
        </p:nvSpPr>
        <p:spPr>
          <a:xfrm>
            <a:off x="530304" y="1225987"/>
            <a:ext cx="1722001" cy="21514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Bold" pitchFamily="34" charset="0"/>
                <a:ea typeface="Montserrat Bold" pitchFamily="34" charset="-122"/>
                <a:cs typeface="Montserrat Bold" pitchFamily="34" charset="-120"/>
              </a:rPr>
              <a:t>Data Source</a:t>
            </a:r>
            <a:endParaRPr lang="en-US" sz="1350" dirty="0"/>
          </a:p>
        </p:txBody>
      </p:sp>
      <p:sp>
        <p:nvSpPr>
          <p:cNvPr id="4" name="Text 2"/>
          <p:cNvSpPr/>
          <p:nvPr/>
        </p:nvSpPr>
        <p:spPr>
          <a:xfrm>
            <a:off x="530304" y="1592580"/>
            <a:ext cx="6600111" cy="681871"/>
          </a:xfrm>
          <a:prstGeom prst="rect">
            <a:avLst/>
          </a:prstGeom>
          <a:noFill/>
          <a:ln/>
        </p:spPr>
        <p:txBody>
          <a:bodyPr wrap="square" lIns="0" tIns="0" rIns="0" bIns="0" rtlCol="0" anchor="t"/>
          <a:lstStyle/>
          <a:p>
            <a:pPr algn="l" indent="0" marL="0">
              <a:lnSpc>
                <a:spcPts val="1750"/>
              </a:lnSpc>
              <a:buNone/>
            </a:pPr>
            <a:r>
              <a:rPr lang="en-US" sz="1150" dirty="0">
                <a:solidFill>
                  <a:srgbClr val="3D3838"/>
                </a:solidFill>
                <a:latin typeface="Source Sans 3" pitchFamily="34" charset="0"/>
                <a:ea typeface="Source Sans 3" pitchFamily="34" charset="-122"/>
                <a:cs typeface="Source Sans 3" pitchFamily="34" charset="-120"/>
              </a:rPr>
              <a:t>The comprehensive "Our World in Data" (OWID) COVID-19 dataset, aggregating information from WHO and Johns Hopkins University. Includes daily updates on cases, deaths, vaccinations, testing, and policy indices across 200+ countries.</a:t>
            </a:r>
            <a:endParaRPr lang="en-US" sz="1150" dirty="0"/>
          </a:p>
        </p:txBody>
      </p:sp>
      <p:pic>
        <p:nvPicPr>
          <p:cNvPr id="5" name="Image 0" descr="preencoded.png">    </p:cNvPr>
          <p:cNvPicPr>
            <a:picLocks noChangeAspect="1"/>
          </p:cNvPicPr>
          <p:nvPr/>
        </p:nvPicPr>
        <p:blipFill>
          <a:blip r:embed="rId1"/>
          <a:stretch>
            <a:fillRect/>
          </a:stretch>
        </p:blipFill>
        <p:spPr>
          <a:xfrm>
            <a:off x="530304" y="2444829"/>
            <a:ext cx="6600111" cy="6600111"/>
          </a:xfrm>
          <a:prstGeom prst="rect">
            <a:avLst/>
          </a:prstGeom>
        </p:spPr>
      </p:pic>
      <p:sp>
        <p:nvSpPr>
          <p:cNvPr id="6" name="Text 3"/>
          <p:cNvSpPr/>
          <p:nvPr/>
        </p:nvSpPr>
        <p:spPr>
          <a:xfrm>
            <a:off x="7507605" y="1225987"/>
            <a:ext cx="1767840" cy="215146"/>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Bold" pitchFamily="34" charset="0"/>
                <a:ea typeface="Montserrat Bold" pitchFamily="34" charset="-122"/>
                <a:cs typeface="Montserrat Bold" pitchFamily="34" charset="-120"/>
              </a:rPr>
              <a:t>Data Preprocessing</a:t>
            </a:r>
            <a:endParaRPr lang="en-US" sz="1350" dirty="0"/>
          </a:p>
        </p:txBody>
      </p:sp>
      <p:sp>
        <p:nvSpPr>
          <p:cNvPr id="7" name="Text 4"/>
          <p:cNvSpPr/>
          <p:nvPr/>
        </p:nvSpPr>
        <p:spPr>
          <a:xfrm>
            <a:off x="7507605" y="1592580"/>
            <a:ext cx="6600111" cy="227290"/>
          </a:xfrm>
          <a:prstGeom prst="rect">
            <a:avLst/>
          </a:prstGeom>
          <a:noFill/>
          <a:ln/>
        </p:spPr>
        <p:txBody>
          <a:bodyPr wrap="none" lIns="0" tIns="0" rIns="0" bIns="0" rtlCol="0" anchor="t"/>
          <a:lstStyle/>
          <a:p>
            <a:pPr algn="l" marL="342900" indent="-342900">
              <a:lnSpc>
                <a:spcPts val="1750"/>
              </a:lnSpc>
              <a:buSzPct val="100000"/>
              <a:buChar char="•"/>
            </a:pPr>
            <a:r>
              <a:rPr lang="en-US" sz="1150" dirty="0">
                <a:solidFill>
                  <a:srgbClr val="3D3838"/>
                </a:solidFill>
                <a:latin typeface="Source Sans 3" pitchFamily="34" charset="0"/>
                <a:ea typeface="Source Sans 3" pitchFamily="34" charset="-122"/>
                <a:cs typeface="Source Sans 3" pitchFamily="34" charset="-120"/>
              </a:rPr>
              <a:t>Normalization: Absolute numbers converted to relative metrics (e.g., Deaths per Million).</a:t>
            </a:r>
            <a:endParaRPr lang="en-US" sz="1150" dirty="0"/>
          </a:p>
        </p:txBody>
      </p:sp>
      <p:sp>
        <p:nvSpPr>
          <p:cNvPr id="8" name="Text 5"/>
          <p:cNvSpPr/>
          <p:nvPr/>
        </p:nvSpPr>
        <p:spPr>
          <a:xfrm>
            <a:off x="7507605" y="1872853"/>
            <a:ext cx="6600111" cy="227290"/>
          </a:xfrm>
          <a:prstGeom prst="rect">
            <a:avLst/>
          </a:prstGeom>
          <a:noFill/>
          <a:ln/>
        </p:spPr>
        <p:txBody>
          <a:bodyPr wrap="none" lIns="0" tIns="0" rIns="0" bIns="0" rtlCol="0" anchor="t"/>
          <a:lstStyle/>
          <a:p>
            <a:pPr algn="l" marL="342900" indent="-342900">
              <a:lnSpc>
                <a:spcPts val="1750"/>
              </a:lnSpc>
              <a:buSzPct val="100000"/>
              <a:buChar char="•"/>
            </a:pPr>
            <a:r>
              <a:rPr lang="en-US" sz="1150" dirty="0">
                <a:solidFill>
                  <a:srgbClr val="3D3838"/>
                </a:solidFill>
                <a:latin typeface="Source Sans 3" pitchFamily="34" charset="0"/>
                <a:ea typeface="Source Sans 3" pitchFamily="34" charset="-122"/>
                <a:cs typeface="Source Sans 3" pitchFamily="34" charset="-120"/>
              </a:rPr>
              <a:t>Smoothing: 7-day rolling average applied to daily figures to mitigate noise.</a:t>
            </a:r>
            <a:endParaRPr lang="en-US" sz="1150" dirty="0"/>
          </a:p>
        </p:txBody>
      </p:sp>
      <p:sp>
        <p:nvSpPr>
          <p:cNvPr id="9" name="Text 6"/>
          <p:cNvSpPr/>
          <p:nvPr/>
        </p:nvSpPr>
        <p:spPr>
          <a:xfrm>
            <a:off x="7507605" y="2153126"/>
            <a:ext cx="6600111" cy="227290"/>
          </a:xfrm>
          <a:prstGeom prst="rect">
            <a:avLst/>
          </a:prstGeom>
          <a:noFill/>
          <a:ln/>
        </p:spPr>
        <p:txBody>
          <a:bodyPr wrap="none" lIns="0" tIns="0" rIns="0" bIns="0" rtlCol="0" anchor="t"/>
          <a:lstStyle/>
          <a:p>
            <a:pPr algn="l" marL="342900" indent="-342900">
              <a:lnSpc>
                <a:spcPts val="1750"/>
              </a:lnSpc>
              <a:buSzPct val="100000"/>
              <a:buChar char="•"/>
            </a:pPr>
            <a:r>
              <a:rPr lang="en-US" sz="1150" dirty="0">
                <a:solidFill>
                  <a:srgbClr val="3D3838"/>
                </a:solidFill>
                <a:latin typeface="Source Sans 3" pitchFamily="34" charset="0"/>
                <a:ea typeface="Source Sans 3" pitchFamily="34" charset="-122"/>
                <a:cs typeface="Source Sans 3" pitchFamily="34" charset="-120"/>
              </a:rPr>
              <a:t>Cleaning: Filtered out countries with missing data or populations under 1 million.</a:t>
            </a:r>
            <a:endParaRPr lang="en-US" sz="1150" dirty="0"/>
          </a:p>
        </p:txBody>
      </p:sp>
      <p:sp>
        <p:nvSpPr>
          <p:cNvPr id="10" name="Text 7"/>
          <p:cNvSpPr/>
          <p:nvPr/>
        </p:nvSpPr>
        <p:spPr>
          <a:xfrm>
            <a:off x="7507605" y="2433399"/>
            <a:ext cx="6600111" cy="227290"/>
          </a:xfrm>
          <a:prstGeom prst="rect">
            <a:avLst/>
          </a:prstGeom>
          <a:noFill/>
          <a:ln/>
        </p:spPr>
        <p:txBody>
          <a:bodyPr wrap="none" lIns="0" tIns="0" rIns="0" bIns="0" rtlCol="0" anchor="t"/>
          <a:lstStyle/>
          <a:p>
            <a:pPr algn="l" marL="342900" indent="-342900">
              <a:lnSpc>
                <a:spcPts val="1750"/>
              </a:lnSpc>
              <a:buSzPct val="100000"/>
              <a:buChar char="•"/>
            </a:pPr>
            <a:r>
              <a:rPr lang="en-US" sz="1150" dirty="0">
                <a:solidFill>
                  <a:srgbClr val="3D3838"/>
                </a:solidFill>
                <a:latin typeface="Source Sans 3" pitchFamily="34" charset="0"/>
                <a:ea typeface="Source Sans 3" pitchFamily="34" charset="-122"/>
                <a:cs typeface="Source Sans 3" pitchFamily="34" charset="-120"/>
              </a:rPr>
              <a:t>Feature Creation: Calculated Case Fatality Rate (CFR) as Total Deaths / Total Cases x 100.</a:t>
            </a:r>
            <a:endParaRPr lang="en-US" sz="1150" dirty="0"/>
          </a:p>
        </p:txBody>
      </p:sp>
      <p:pic>
        <p:nvPicPr>
          <p:cNvPr id="11" name="Image 1" descr="preencoded.png">    </p:cNvPr>
          <p:cNvPicPr>
            <a:picLocks noChangeAspect="1"/>
          </p:cNvPicPr>
          <p:nvPr/>
        </p:nvPicPr>
        <p:blipFill>
          <a:blip r:embed="rId2"/>
          <a:stretch>
            <a:fillRect/>
          </a:stretch>
        </p:blipFill>
        <p:spPr>
          <a:xfrm>
            <a:off x="7507605" y="2831068"/>
            <a:ext cx="3773210" cy="3053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7357" y="931426"/>
            <a:ext cx="5379601" cy="614720"/>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Montserrat Bold" pitchFamily="34" charset="0"/>
                <a:ea typeface="Montserrat Bold" pitchFamily="34" charset="-122"/>
                <a:cs typeface="Montserrat Bold" pitchFamily="34" charset="-120"/>
              </a:rPr>
              <a:t>Tools &amp; Technologies</a:t>
            </a:r>
            <a:endParaRPr lang="en-US" sz="3850" dirty="0"/>
          </a:p>
        </p:txBody>
      </p:sp>
      <p:sp>
        <p:nvSpPr>
          <p:cNvPr id="4" name="Text 1"/>
          <p:cNvSpPr/>
          <p:nvPr/>
        </p:nvSpPr>
        <p:spPr>
          <a:xfrm>
            <a:off x="757357" y="1870710"/>
            <a:ext cx="7629287" cy="324683"/>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Our analysis was conducted using Python within a Jupyter Notebook environment.</a:t>
            </a:r>
            <a:endParaRPr lang="en-US" sz="17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357" y="2438757"/>
            <a:ext cx="540901" cy="540901"/>
          </a:xfrm>
          <a:prstGeom prst="rect">
            <a:avLst/>
          </a:prstGeom>
        </p:spPr>
      </p:pic>
      <p:sp>
        <p:nvSpPr>
          <p:cNvPr id="6" name="Text 2"/>
          <p:cNvSpPr/>
          <p:nvPr/>
        </p:nvSpPr>
        <p:spPr>
          <a:xfrm>
            <a:off x="1568648" y="2567226"/>
            <a:ext cx="2459117" cy="307300"/>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Python 3.9</a:t>
            </a:r>
            <a:endParaRPr lang="en-US" sz="1900" dirty="0"/>
          </a:p>
        </p:txBody>
      </p:sp>
      <p:sp>
        <p:nvSpPr>
          <p:cNvPr id="7" name="Text 3"/>
          <p:cNvSpPr/>
          <p:nvPr/>
        </p:nvSpPr>
        <p:spPr>
          <a:xfrm>
            <a:off x="1568648" y="3004304"/>
            <a:ext cx="6817995" cy="324683"/>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The core programming language for all analysis.</a:t>
            </a:r>
            <a:endParaRPr lang="en-US" sz="170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357" y="3761780"/>
            <a:ext cx="540901" cy="540901"/>
          </a:xfrm>
          <a:prstGeom prst="rect">
            <a:avLst/>
          </a:prstGeom>
        </p:spPr>
      </p:pic>
      <p:sp>
        <p:nvSpPr>
          <p:cNvPr id="9" name="Text 4"/>
          <p:cNvSpPr/>
          <p:nvPr/>
        </p:nvSpPr>
        <p:spPr>
          <a:xfrm>
            <a:off x="1568648" y="3890248"/>
            <a:ext cx="2459117" cy="307300"/>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Pandas</a:t>
            </a:r>
            <a:endParaRPr lang="en-US" sz="1900" dirty="0"/>
          </a:p>
        </p:txBody>
      </p:sp>
      <p:sp>
        <p:nvSpPr>
          <p:cNvPr id="10" name="Text 5"/>
          <p:cNvSpPr/>
          <p:nvPr/>
        </p:nvSpPr>
        <p:spPr>
          <a:xfrm>
            <a:off x="1568648" y="4327327"/>
            <a:ext cx="6817995" cy="324683"/>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Used for efficient data manipulation and time-series management.</a:t>
            </a:r>
            <a:endParaRPr lang="en-US" sz="170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357" y="5084802"/>
            <a:ext cx="540901" cy="540901"/>
          </a:xfrm>
          <a:prstGeom prst="rect">
            <a:avLst/>
          </a:prstGeom>
        </p:spPr>
      </p:pic>
      <p:sp>
        <p:nvSpPr>
          <p:cNvPr id="12" name="Text 6"/>
          <p:cNvSpPr/>
          <p:nvPr/>
        </p:nvSpPr>
        <p:spPr>
          <a:xfrm>
            <a:off x="1568648" y="5213271"/>
            <a:ext cx="2706529" cy="307300"/>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Matplotlib &amp; Seaborn</a:t>
            </a:r>
            <a:endParaRPr lang="en-US" sz="1900" dirty="0"/>
          </a:p>
        </p:txBody>
      </p:sp>
      <p:sp>
        <p:nvSpPr>
          <p:cNvPr id="13" name="Text 7"/>
          <p:cNvSpPr/>
          <p:nvPr/>
        </p:nvSpPr>
        <p:spPr>
          <a:xfrm>
            <a:off x="1568648" y="5650349"/>
            <a:ext cx="6817995" cy="324683"/>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For generating static statistical correlations and regression plots.</a:t>
            </a:r>
            <a:endParaRPr lang="en-US" sz="170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357" y="6407825"/>
            <a:ext cx="540901" cy="540901"/>
          </a:xfrm>
          <a:prstGeom prst="rect">
            <a:avLst/>
          </a:prstGeom>
        </p:spPr>
      </p:pic>
      <p:sp>
        <p:nvSpPr>
          <p:cNvPr id="15" name="Text 8"/>
          <p:cNvSpPr/>
          <p:nvPr/>
        </p:nvSpPr>
        <p:spPr>
          <a:xfrm>
            <a:off x="1568648" y="6536293"/>
            <a:ext cx="2459117" cy="307300"/>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Jupyter Notebook</a:t>
            </a:r>
            <a:endParaRPr lang="en-US" sz="1900" dirty="0"/>
          </a:p>
        </p:txBody>
      </p:sp>
      <p:sp>
        <p:nvSpPr>
          <p:cNvPr id="16" name="Text 9"/>
          <p:cNvSpPr/>
          <p:nvPr/>
        </p:nvSpPr>
        <p:spPr>
          <a:xfrm>
            <a:off x="1568648" y="6973372"/>
            <a:ext cx="6817995" cy="324683"/>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The interactive environment for conducting and presenting the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7575" y="469582"/>
            <a:ext cx="9032915" cy="485180"/>
          </a:xfrm>
          <a:prstGeom prst="rect">
            <a:avLst/>
          </a:prstGeom>
          <a:noFill/>
          <a:ln/>
        </p:spPr>
        <p:txBody>
          <a:bodyPr wrap="none" lIns="0" tIns="0" rIns="0" bIns="0" rtlCol="0" anchor="t"/>
          <a:lstStyle/>
          <a:p>
            <a:pPr algn="l" indent="0" marL="0">
              <a:lnSpc>
                <a:spcPts val="3800"/>
              </a:lnSpc>
              <a:buNone/>
            </a:pPr>
            <a:r>
              <a:rPr lang="en-US" sz="3050" b="1" dirty="0">
                <a:solidFill>
                  <a:srgbClr val="000000"/>
                </a:solidFill>
                <a:latin typeface="Montserrat Bold" pitchFamily="34" charset="0"/>
                <a:ea typeface="Montserrat Bold" pitchFamily="34" charset="-122"/>
                <a:cs typeface="Montserrat Bold" pitchFamily="34" charset="-120"/>
              </a:rPr>
              <a:t>Demographic Paradoxes: Simpson’s Paradox</a:t>
            </a:r>
            <a:endParaRPr lang="en-US" sz="3050" dirty="0"/>
          </a:p>
        </p:txBody>
      </p:sp>
      <p:sp>
        <p:nvSpPr>
          <p:cNvPr id="3" name="Text 1"/>
          <p:cNvSpPr/>
          <p:nvPr/>
        </p:nvSpPr>
        <p:spPr>
          <a:xfrm>
            <a:off x="597575" y="1210866"/>
            <a:ext cx="13435251" cy="256103"/>
          </a:xfrm>
          <a:prstGeom prst="rect">
            <a:avLst/>
          </a:prstGeom>
          <a:noFill/>
          <a:ln/>
        </p:spPr>
        <p:txBody>
          <a:bodyPr wrap="none" lIns="0" tIns="0" rIns="0" bIns="0" rtlCol="0" anchor="t"/>
          <a:lstStyle/>
          <a:p>
            <a:pPr algn="l" indent="0" marL="0">
              <a:lnSpc>
                <a:spcPts val="2000"/>
              </a:lnSpc>
              <a:buNone/>
            </a:pPr>
            <a:r>
              <a:rPr lang="en-US" sz="1300" dirty="0">
                <a:solidFill>
                  <a:srgbClr val="3D3838"/>
                </a:solidFill>
                <a:latin typeface="Source Sans 3" pitchFamily="34" charset="0"/>
                <a:ea typeface="Source Sans 3" pitchFamily="34" charset="-122"/>
                <a:cs typeface="Source Sans 3" pitchFamily="34" charset="-120"/>
              </a:rPr>
              <a:t>Initial analysis showed a misleading weak negative correlation (-0.07) between Female Smokers and Total Deaths per Million.</a:t>
            </a:r>
            <a:endParaRPr lang="en-US" sz="1300" dirty="0"/>
          </a:p>
        </p:txBody>
      </p:sp>
      <p:pic>
        <p:nvPicPr>
          <p:cNvPr id="4" name="Image 0" descr="preencoded.png">    </p:cNvPr>
          <p:cNvPicPr>
            <a:picLocks noChangeAspect="1"/>
          </p:cNvPicPr>
          <p:nvPr/>
        </p:nvPicPr>
        <p:blipFill>
          <a:blip r:embed="rId1"/>
          <a:stretch>
            <a:fillRect/>
          </a:stretch>
        </p:blipFill>
        <p:spPr>
          <a:xfrm>
            <a:off x="597575" y="1659017"/>
            <a:ext cx="13435251" cy="4926449"/>
          </a:xfrm>
          <a:prstGeom prst="rect">
            <a:avLst/>
          </a:prstGeom>
        </p:spPr>
      </p:pic>
      <p:sp>
        <p:nvSpPr>
          <p:cNvPr id="5" name="Shape 2"/>
          <p:cNvSpPr/>
          <p:nvPr/>
        </p:nvSpPr>
        <p:spPr>
          <a:xfrm>
            <a:off x="597575" y="7033617"/>
            <a:ext cx="6632258" cy="1477566"/>
          </a:xfrm>
          <a:prstGeom prst="roundRect">
            <a:avLst>
              <a:gd name="adj" fmla="val 7426"/>
            </a:avLst>
          </a:prstGeom>
          <a:solidFill>
            <a:srgbClr val="FFFFFF"/>
          </a:solidFill>
          <a:ln/>
        </p:spPr>
      </p:sp>
      <p:sp>
        <p:nvSpPr>
          <p:cNvPr id="6" name="Shape 3"/>
          <p:cNvSpPr/>
          <p:nvPr/>
        </p:nvSpPr>
        <p:spPr>
          <a:xfrm>
            <a:off x="597575" y="7010757"/>
            <a:ext cx="6632258" cy="91440"/>
          </a:xfrm>
          <a:prstGeom prst="roundRect">
            <a:avLst>
              <a:gd name="adj" fmla="val 28012"/>
            </a:avLst>
          </a:prstGeom>
          <a:solidFill>
            <a:srgbClr val="2D2E34"/>
          </a:solidFill>
          <a:ln/>
        </p:spPr>
      </p:sp>
      <p:sp>
        <p:nvSpPr>
          <p:cNvPr id="7" name="Shape 4"/>
          <p:cNvSpPr/>
          <p:nvPr/>
        </p:nvSpPr>
        <p:spPr>
          <a:xfrm>
            <a:off x="3657600" y="6777514"/>
            <a:ext cx="512207" cy="512207"/>
          </a:xfrm>
          <a:prstGeom prst="roundRect">
            <a:avLst>
              <a:gd name="adj" fmla="val 178522"/>
            </a:avLst>
          </a:prstGeom>
          <a:solidFill>
            <a:srgbClr val="2D2E34"/>
          </a:solidFill>
          <a:ln/>
        </p:spPr>
      </p:sp>
      <p:sp>
        <p:nvSpPr>
          <p:cNvPr id="8" name="Text 5"/>
          <p:cNvSpPr/>
          <p:nvPr/>
        </p:nvSpPr>
        <p:spPr>
          <a:xfrm>
            <a:off x="3811191" y="6905506"/>
            <a:ext cx="204907" cy="256103"/>
          </a:xfrm>
          <a:prstGeom prst="rect">
            <a:avLst/>
          </a:prstGeom>
          <a:noFill/>
          <a:ln/>
        </p:spPr>
        <p:txBody>
          <a:bodyPr wrap="none" lIns="0" tIns="0" rIns="0" bIns="0" rtlCol="0" anchor="t"/>
          <a:lstStyle/>
          <a:p>
            <a:pPr algn="l" indent="0" marL="0">
              <a:lnSpc>
                <a:spcPts val="2400"/>
              </a:lnSpc>
              <a:buNone/>
            </a:pPr>
            <a:r>
              <a:rPr lang="en-US" sz="1600" b="1" dirty="0">
                <a:solidFill>
                  <a:srgbClr val="FFFFFF"/>
                </a:solidFill>
                <a:latin typeface="Montserrat Bold" pitchFamily="34" charset="0"/>
                <a:ea typeface="Montserrat Bold" pitchFamily="34" charset="-122"/>
                <a:cs typeface="Montserrat Bold" pitchFamily="34" charset="-120"/>
              </a:rPr>
              <a:t>1</a:t>
            </a:r>
            <a:endParaRPr lang="en-US" sz="1600" dirty="0"/>
          </a:p>
        </p:txBody>
      </p:sp>
      <p:sp>
        <p:nvSpPr>
          <p:cNvPr id="9" name="Text 6"/>
          <p:cNvSpPr/>
          <p:nvPr/>
        </p:nvSpPr>
        <p:spPr>
          <a:xfrm>
            <a:off x="791170" y="7460456"/>
            <a:ext cx="1940481" cy="242530"/>
          </a:xfrm>
          <a:prstGeom prst="rect">
            <a:avLst/>
          </a:prstGeom>
          <a:noFill/>
          <a:ln/>
        </p:spPr>
        <p:txBody>
          <a:bodyPr wrap="none" lIns="0" tIns="0" rIns="0" bIns="0" rtlCol="0" anchor="t"/>
          <a:lstStyle/>
          <a:p>
            <a:pPr algn="l" indent="0" marL="0">
              <a:lnSpc>
                <a:spcPts val="1900"/>
              </a:lnSpc>
              <a:buNone/>
            </a:pPr>
            <a:r>
              <a:rPr lang="en-US" sz="1500" b="1" dirty="0">
                <a:solidFill>
                  <a:srgbClr val="3D3838"/>
                </a:solidFill>
                <a:latin typeface="Montserrat Bold" pitchFamily="34" charset="0"/>
                <a:ea typeface="Montserrat Bold" pitchFamily="34" charset="-122"/>
                <a:cs typeface="Montserrat Bold" pitchFamily="34" charset="-120"/>
              </a:rPr>
              <a:t>Root Cause</a:t>
            </a:r>
            <a:endParaRPr lang="en-US" sz="1500" dirty="0"/>
          </a:p>
        </p:txBody>
      </p:sp>
      <p:sp>
        <p:nvSpPr>
          <p:cNvPr id="10" name="Text 7"/>
          <p:cNvSpPr/>
          <p:nvPr/>
        </p:nvSpPr>
        <p:spPr>
          <a:xfrm>
            <a:off x="791170" y="7805380"/>
            <a:ext cx="6245066" cy="256103"/>
          </a:xfrm>
          <a:prstGeom prst="rect">
            <a:avLst/>
          </a:prstGeom>
          <a:noFill/>
          <a:ln/>
        </p:spPr>
        <p:txBody>
          <a:bodyPr wrap="none" lIns="0" tIns="0" rIns="0" bIns="0" rtlCol="0" anchor="t"/>
          <a:lstStyle/>
          <a:p>
            <a:pPr algn="l" indent="0" marL="0">
              <a:lnSpc>
                <a:spcPts val="2000"/>
              </a:lnSpc>
              <a:buNone/>
            </a:pPr>
            <a:r>
              <a:rPr lang="en-US" sz="1300" dirty="0">
                <a:solidFill>
                  <a:srgbClr val="3D3838"/>
                </a:solidFill>
                <a:latin typeface="Source Sans 3" pitchFamily="34" charset="0"/>
                <a:ea typeface="Source Sans 3" pitchFamily="34" charset="-122"/>
                <a:cs typeface="Source Sans 3" pitchFamily="34" charset="-120"/>
              </a:rPr>
              <a:t>Developed nations with high smoking rates also have significantly older populations.</a:t>
            </a:r>
            <a:endParaRPr lang="en-US" sz="1300" dirty="0"/>
          </a:p>
        </p:txBody>
      </p:sp>
      <p:sp>
        <p:nvSpPr>
          <p:cNvPr id="11" name="Shape 8"/>
          <p:cNvSpPr/>
          <p:nvPr/>
        </p:nvSpPr>
        <p:spPr>
          <a:xfrm>
            <a:off x="7400568" y="7033617"/>
            <a:ext cx="6632258" cy="1477566"/>
          </a:xfrm>
          <a:prstGeom prst="roundRect">
            <a:avLst>
              <a:gd name="adj" fmla="val 7426"/>
            </a:avLst>
          </a:prstGeom>
          <a:solidFill>
            <a:srgbClr val="FFFFFF"/>
          </a:solidFill>
          <a:ln/>
        </p:spPr>
      </p:sp>
      <p:sp>
        <p:nvSpPr>
          <p:cNvPr id="12" name="Shape 9"/>
          <p:cNvSpPr/>
          <p:nvPr/>
        </p:nvSpPr>
        <p:spPr>
          <a:xfrm>
            <a:off x="7400568" y="7010757"/>
            <a:ext cx="6632258" cy="91440"/>
          </a:xfrm>
          <a:prstGeom prst="roundRect">
            <a:avLst>
              <a:gd name="adj" fmla="val 28012"/>
            </a:avLst>
          </a:prstGeom>
          <a:solidFill>
            <a:srgbClr val="2D2E34"/>
          </a:solidFill>
          <a:ln/>
        </p:spPr>
      </p:sp>
      <p:sp>
        <p:nvSpPr>
          <p:cNvPr id="13" name="Shape 10"/>
          <p:cNvSpPr/>
          <p:nvPr/>
        </p:nvSpPr>
        <p:spPr>
          <a:xfrm>
            <a:off x="10460593" y="6777514"/>
            <a:ext cx="512207" cy="512207"/>
          </a:xfrm>
          <a:prstGeom prst="roundRect">
            <a:avLst>
              <a:gd name="adj" fmla="val 178522"/>
            </a:avLst>
          </a:prstGeom>
          <a:solidFill>
            <a:srgbClr val="2D2E34"/>
          </a:solidFill>
          <a:ln/>
        </p:spPr>
      </p:sp>
      <p:sp>
        <p:nvSpPr>
          <p:cNvPr id="14" name="Text 11"/>
          <p:cNvSpPr/>
          <p:nvPr/>
        </p:nvSpPr>
        <p:spPr>
          <a:xfrm>
            <a:off x="10614184" y="6905506"/>
            <a:ext cx="204907" cy="256103"/>
          </a:xfrm>
          <a:prstGeom prst="rect">
            <a:avLst/>
          </a:prstGeom>
          <a:noFill/>
          <a:ln/>
        </p:spPr>
        <p:txBody>
          <a:bodyPr wrap="none" lIns="0" tIns="0" rIns="0" bIns="0" rtlCol="0" anchor="t"/>
          <a:lstStyle/>
          <a:p>
            <a:pPr algn="l" indent="0" marL="0">
              <a:lnSpc>
                <a:spcPts val="2400"/>
              </a:lnSpc>
              <a:buNone/>
            </a:pPr>
            <a:r>
              <a:rPr lang="en-US" sz="1600" b="1" dirty="0">
                <a:solidFill>
                  <a:srgbClr val="FFFFFF"/>
                </a:solidFill>
                <a:latin typeface="Montserrat Bold" pitchFamily="34" charset="0"/>
                <a:ea typeface="Montserrat Bold" pitchFamily="34" charset="-122"/>
                <a:cs typeface="Montserrat Bold" pitchFamily="34" charset="-120"/>
              </a:rPr>
              <a:t>2</a:t>
            </a:r>
            <a:endParaRPr lang="en-US" sz="1600" dirty="0"/>
          </a:p>
        </p:txBody>
      </p:sp>
      <p:sp>
        <p:nvSpPr>
          <p:cNvPr id="15" name="Text 12"/>
          <p:cNvSpPr/>
          <p:nvPr/>
        </p:nvSpPr>
        <p:spPr>
          <a:xfrm>
            <a:off x="7594163" y="7460456"/>
            <a:ext cx="1940481" cy="242530"/>
          </a:xfrm>
          <a:prstGeom prst="rect">
            <a:avLst/>
          </a:prstGeom>
          <a:noFill/>
          <a:ln/>
        </p:spPr>
        <p:txBody>
          <a:bodyPr wrap="none" lIns="0" tIns="0" rIns="0" bIns="0" rtlCol="0" anchor="t"/>
          <a:lstStyle/>
          <a:p>
            <a:pPr algn="l" indent="0" marL="0">
              <a:lnSpc>
                <a:spcPts val="1900"/>
              </a:lnSpc>
              <a:buNone/>
            </a:pPr>
            <a:r>
              <a:rPr lang="en-US" sz="1500" b="1" dirty="0">
                <a:solidFill>
                  <a:srgbClr val="3D3838"/>
                </a:solidFill>
                <a:latin typeface="Montserrat Bold" pitchFamily="34" charset="0"/>
                <a:ea typeface="Montserrat Bold" pitchFamily="34" charset="-122"/>
                <a:cs typeface="Montserrat Bold" pitchFamily="34" charset="-120"/>
              </a:rPr>
              <a:t>Correction</a:t>
            </a:r>
            <a:endParaRPr lang="en-US" sz="1500" dirty="0"/>
          </a:p>
        </p:txBody>
      </p:sp>
      <p:sp>
        <p:nvSpPr>
          <p:cNvPr id="16" name="Text 13"/>
          <p:cNvSpPr/>
          <p:nvPr/>
        </p:nvSpPr>
        <p:spPr>
          <a:xfrm>
            <a:off x="7594163" y="7805380"/>
            <a:ext cx="6245066" cy="512207"/>
          </a:xfrm>
          <a:prstGeom prst="rect">
            <a:avLst/>
          </a:prstGeom>
          <a:noFill/>
          <a:ln/>
        </p:spPr>
        <p:txBody>
          <a:bodyPr wrap="square" lIns="0" tIns="0" rIns="0" bIns="0" rtlCol="0" anchor="t"/>
          <a:lstStyle/>
          <a:p>
            <a:pPr algn="l" indent="0" marL="0">
              <a:lnSpc>
                <a:spcPts val="2000"/>
              </a:lnSpc>
              <a:buNone/>
            </a:pPr>
            <a:r>
              <a:rPr lang="en-US" sz="1300" dirty="0">
                <a:solidFill>
                  <a:srgbClr val="3D3838"/>
                </a:solidFill>
                <a:latin typeface="Source Sans 3" pitchFamily="34" charset="0"/>
                <a:ea typeface="Source Sans 3" pitchFamily="34" charset="-122"/>
                <a:cs typeface="Source Sans 3" pitchFamily="34" charset="-120"/>
              </a:rPr>
              <a:t>Isolating "Median Age" revealed a strong positive correlation (+0.65) with mortality, confirming age as a confounding factor.</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71607" y="456009"/>
            <a:ext cx="3656767" cy="382905"/>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Montserrat Bold" pitchFamily="34" charset="0"/>
                <a:ea typeface="Montserrat Bold" pitchFamily="34" charset="-122"/>
                <a:cs typeface="Montserrat Bold" pitchFamily="34" charset="-120"/>
              </a:rPr>
              <a:t>Efficacy of Vaccination</a:t>
            </a:r>
            <a:endParaRPr lang="en-US" sz="2400" dirty="0"/>
          </a:p>
        </p:txBody>
      </p:sp>
      <p:sp>
        <p:nvSpPr>
          <p:cNvPr id="3" name="Text 1"/>
          <p:cNvSpPr/>
          <p:nvPr/>
        </p:nvSpPr>
        <p:spPr>
          <a:xfrm>
            <a:off x="471607" y="1040963"/>
            <a:ext cx="13687187" cy="202168"/>
          </a:xfrm>
          <a:prstGeom prst="rect">
            <a:avLst/>
          </a:prstGeom>
          <a:noFill/>
          <a:ln/>
        </p:spPr>
        <p:txBody>
          <a:bodyPr wrap="none" lIns="0" tIns="0" rIns="0" bIns="0" rtlCol="0" anchor="t"/>
          <a:lstStyle/>
          <a:p>
            <a:pPr algn="l" indent="0" marL="0">
              <a:lnSpc>
                <a:spcPts val="1550"/>
              </a:lnSpc>
              <a:buNone/>
            </a:pPr>
            <a:r>
              <a:rPr lang="en-US" sz="1050" dirty="0">
                <a:solidFill>
                  <a:srgbClr val="3D3838"/>
                </a:solidFill>
                <a:latin typeface="Source Sans 3" pitchFamily="34" charset="0"/>
                <a:ea typeface="Source Sans 3" pitchFamily="34" charset="-122"/>
                <a:cs typeface="Source Sans 3" pitchFamily="34" charset="-120"/>
              </a:rPr>
              <a:t>Initial attempts to correlate vaccination rates with cumulative deaths were skewed by the "Cumulative Trap" from the pre-vaccine era.</a:t>
            </a:r>
            <a:endParaRPr lang="en-US" sz="1050" dirty="0"/>
          </a:p>
        </p:txBody>
      </p:sp>
      <p:sp>
        <p:nvSpPr>
          <p:cNvPr id="4" name="Shape 2"/>
          <p:cNvSpPr/>
          <p:nvPr/>
        </p:nvSpPr>
        <p:spPr>
          <a:xfrm>
            <a:off x="471607" y="1394698"/>
            <a:ext cx="13687187" cy="945833"/>
          </a:xfrm>
          <a:prstGeom prst="roundRect">
            <a:avLst>
              <a:gd name="adj" fmla="val 2137"/>
            </a:avLst>
          </a:prstGeom>
          <a:solidFill>
            <a:srgbClr val="F2EEEE"/>
          </a:solidFill>
          <a:ln/>
        </p:spPr>
      </p:sp>
      <p:sp>
        <p:nvSpPr>
          <p:cNvPr id="5" name="Shape 3"/>
          <p:cNvSpPr/>
          <p:nvPr/>
        </p:nvSpPr>
        <p:spPr>
          <a:xfrm>
            <a:off x="471607" y="1394698"/>
            <a:ext cx="6843593" cy="945833"/>
          </a:xfrm>
          <a:prstGeom prst="roundRect">
            <a:avLst>
              <a:gd name="adj" fmla="val 2137"/>
            </a:avLst>
          </a:prstGeom>
          <a:solidFill>
            <a:srgbClr val="F2EEEE"/>
          </a:solidFill>
          <a:ln/>
        </p:spPr>
      </p:sp>
      <p:sp>
        <p:nvSpPr>
          <p:cNvPr id="6" name="Text 4"/>
          <p:cNvSpPr/>
          <p:nvPr/>
        </p:nvSpPr>
        <p:spPr>
          <a:xfrm>
            <a:off x="606266" y="1529358"/>
            <a:ext cx="1531501" cy="191333"/>
          </a:xfrm>
          <a:prstGeom prst="rect">
            <a:avLst/>
          </a:prstGeom>
          <a:noFill/>
          <a:ln/>
        </p:spPr>
        <p:txBody>
          <a:bodyPr wrap="none" lIns="0" tIns="0" rIns="0" bIns="0" rtlCol="0" anchor="t"/>
          <a:lstStyle/>
          <a:p>
            <a:pPr algn="l" indent="0" marL="0">
              <a:lnSpc>
                <a:spcPts val="1500"/>
              </a:lnSpc>
              <a:buNone/>
            </a:pPr>
            <a:r>
              <a:rPr lang="en-US" sz="1200" b="1" dirty="0">
                <a:solidFill>
                  <a:srgbClr val="3D3838"/>
                </a:solidFill>
                <a:latin typeface="Montserrat Bold" pitchFamily="34" charset="0"/>
                <a:ea typeface="Montserrat Bold" pitchFamily="34" charset="-122"/>
                <a:cs typeface="Montserrat Bold" pitchFamily="34" charset="-120"/>
              </a:rPr>
              <a:t>Methodology Shift</a:t>
            </a:r>
            <a:endParaRPr lang="en-US" sz="1200" dirty="0"/>
          </a:p>
        </p:txBody>
      </p:sp>
      <p:sp>
        <p:nvSpPr>
          <p:cNvPr id="7" name="Text 5"/>
          <p:cNvSpPr/>
          <p:nvPr/>
        </p:nvSpPr>
        <p:spPr>
          <a:xfrm>
            <a:off x="606266" y="1801535"/>
            <a:ext cx="6574274" cy="404336"/>
          </a:xfrm>
          <a:prstGeom prst="rect">
            <a:avLst/>
          </a:prstGeom>
          <a:noFill/>
          <a:ln/>
        </p:spPr>
        <p:txBody>
          <a:bodyPr wrap="square" lIns="0" tIns="0" rIns="0" bIns="0" rtlCol="0" anchor="t"/>
          <a:lstStyle/>
          <a:p>
            <a:pPr algn="l" indent="0" marL="0">
              <a:lnSpc>
                <a:spcPts val="1550"/>
              </a:lnSpc>
              <a:buNone/>
            </a:pPr>
            <a:r>
              <a:rPr lang="en-US" sz="1050" dirty="0">
                <a:solidFill>
                  <a:srgbClr val="3D3838"/>
                </a:solidFill>
                <a:latin typeface="Source Sans 3" pitchFamily="34" charset="0"/>
                <a:ea typeface="Source Sans 3" pitchFamily="34" charset="-122"/>
                <a:cs typeface="Source Sans 3" pitchFamily="34" charset="-120"/>
              </a:rPr>
              <a:t>Adopted a "Binning" approach, examining Average Daily Deaths (per million) at different vaccination coverage milestones.</a:t>
            </a:r>
            <a:endParaRPr lang="en-US" sz="1050" dirty="0"/>
          </a:p>
        </p:txBody>
      </p:sp>
      <p:sp>
        <p:nvSpPr>
          <p:cNvPr id="8" name="Shape 6"/>
          <p:cNvSpPr/>
          <p:nvPr/>
        </p:nvSpPr>
        <p:spPr>
          <a:xfrm>
            <a:off x="7315200" y="1394698"/>
            <a:ext cx="6843593" cy="945833"/>
          </a:xfrm>
          <a:prstGeom prst="rect">
            <a:avLst/>
          </a:prstGeom>
          <a:solidFill>
            <a:srgbClr val="F2EEEE"/>
          </a:solidFill>
          <a:ln/>
        </p:spPr>
      </p:sp>
      <p:sp>
        <p:nvSpPr>
          <p:cNvPr id="9" name="Shape 7"/>
          <p:cNvSpPr/>
          <p:nvPr/>
        </p:nvSpPr>
        <p:spPr>
          <a:xfrm>
            <a:off x="7315200" y="1394698"/>
            <a:ext cx="15240" cy="945833"/>
          </a:xfrm>
          <a:prstGeom prst="roundRect">
            <a:avLst>
              <a:gd name="adj" fmla="val 132652"/>
            </a:avLst>
          </a:prstGeom>
          <a:solidFill>
            <a:srgbClr val="D8D4D4"/>
          </a:solidFill>
          <a:ln/>
        </p:spPr>
      </p:sp>
      <p:sp>
        <p:nvSpPr>
          <p:cNvPr id="10" name="Text 8"/>
          <p:cNvSpPr/>
          <p:nvPr/>
        </p:nvSpPr>
        <p:spPr>
          <a:xfrm>
            <a:off x="7449860" y="1529358"/>
            <a:ext cx="1531501" cy="191333"/>
          </a:xfrm>
          <a:prstGeom prst="rect">
            <a:avLst/>
          </a:prstGeom>
          <a:noFill/>
          <a:ln/>
        </p:spPr>
        <p:txBody>
          <a:bodyPr wrap="none" lIns="0" tIns="0" rIns="0" bIns="0" rtlCol="0" anchor="t"/>
          <a:lstStyle/>
          <a:p>
            <a:pPr algn="l" indent="0" marL="0">
              <a:lnSpc>
                <a:spcPts val="1500"/>
              </a:lnSpc>
              <a:buNone/>
            </a:pPr>
            <a:r>
              <a:rPr lang="en-US" sz="1200" b="1" dirty="0">
                <a:solidFill>
                  <a:srgbClr val="3D3838"/>
                </a:solidFill>
                <a:latin typeface="Montserrat Bold" pitchFamily="34" charset="0"/>
                <a:ea typeface="Montserrat Bold" pitchFamily="34" charset="-122"/>
                <a:cs typeface="Montserrat Bold" pitchFamily="34" charset="-120"/>
              </a:rPr>
              <a:t>Clear Findings</a:t>
            </a:r>
            <a:endParaRPr lang="en-US" sz="1200" dirty="0"/>
          </a:p>
        </p:txBody>
      </p:sp>
      <p:sp>
        <p:nvSpPr>
          <p:cNvPr id="11" name="Text 9"/>
          <p:cNvSpPr/>
          <p:nvPr/>
        </p:nvSpPr>
        <p:spPr>
          <a:xfrm>
            <a:off x="7449860" y="1801535"/>
            <a:ext cx="6574274" cy="404336"/>
          </a:xfrm>
          <a:prstGeom prst="rect">
            <a:avLst/>
          </a:prstGeom>
          <a:noFill/>
          <a:ln/>
        </p:spPr>
        <p:txBody>
          <a:bodyPr wrap="square" lIns="0" tIns="0" rIns="0" bIns="0" rtlCol="0" anchor="t"/>
          <a:lstStyle/>
          <a:p>
            <a:pPr algn="l" indent="0" marL="0">
              <a:lnSpc>
                <a:spcPts val="1550"/>
              </a:lnSpc>
              <a:buNone/>
            </a:pPr>
            <a:r>
              <a:rPr lang="en-US" sz="1050" dirty="0">
                <a:solidFill>
                  <a:srgbClr val="3D3838"/>
                </a:solidFill>
                <a:latin typeface="Source Sans 3" pitchFamily="34" charset="0"/>
                <a:ea typeface="Source Sans 3" pitchFamily="34" charset="-122"/>
                <a:cs typeface="Source Sans 3" pitchFamily="34" charset="-120"/>
              </a:rPr>
              <a:t>As countries moved from 0-10% to &gt;60% vaccination, daily death rates per million dropped significantly, proving vaccines reduce concurrent mortality risks.</a:t>
            </a:r>
            <a:endParaRPr lang="en-US" sz="1050" dirty="0"/>
          </a:p>
        </p:txBody>
      </p:sp>
      <p:pic>
        <p:nvPicPr>
          <p:cNvPr id="12" name="Image 0" descr="preencoded.png">    </p:cNvPr>
          <p:cNvPicPr>
            <a:picLocks noChangeAspect="1"/>
          </p:cNvPicPr>
          <p:nvPr/>
        </p:nvPicPr>
        <p:blipFill>
          <a:blip r:embed="rId1"/>
          <a:stretch>
            <a:fillRect/>
          </a:stretch>
        </p:blipFill>
        <p:spPr>
          <a:xfrm>
            <a:off x="471607" y="2492097"/>
            <a:ext cx="9644777" cy="52813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8631" y="583168"/>
            <a:ext cx="8204597" cy="388501"/>
          </a:xfrm>
          <a:prstGeom prst="rect">
            <a:avLst/>
          </a:prstGeom>
          <a:noFill/>
          <a:ln/>
        </p:spPr>
        <p:txBody>
          <a:bodyPr wrap="none" lIns="0" tIns="0" rIns="0" bIns="0" rtlCol="0" anchor="t"/>
          <a:lstStyle/>
          <a:p>
            <a:pPr algn="l" indent="0" marL="0">
              <a:lnSpc>
                <a:spcPts val="3050"/>
              </a:lnSpc>
              <a:buNone/>
            </a:pPr>
            <a:r>
              <a:rPr lang="en-US" sz="2400" b="1" dirty="0">
                <a:solidFill>
                  <a:srgbClr val="000000"/>
                </a:solidFill>
                <a:latin typeface="Montserrat Bold" pitchFamily="34" charset="0"/>
                <a:ea typeface="Montserrat Bold" pitchFamily="34" charset="-122"/>
                <a:cs typeface="Montserrat Bold" pitchFamily="34" charset="-120"/>
              </a:rPr>
              <a:t>Socio-Economic Factors &amp; The Healthcare Paradox</a:t>
            </a:r>
            <a:endParaRPr lang="en-US" sz="2400" dirty="0"/>
          </a:p>
        </p:txBody>
      </p:sp>
      <p:sp>
        <p:nvSpPr>
          <p:cNvPr id="3" name="Text 1"/>
          <p:cNvSpPr/>
          <p:nvPr/>
        </p:nvSpPr>
        <p:spPr>
          <a:xfrm>
            <a:off x="478631" y="1176814"/>
            <a:ext cx="13673138" cy="205145"/>
          </a:xfrm>
          <a:prstGeom prst="rect">
            <a:avLst/>
          </a:prstGeom>
          <a:noFill/>
          <a:ln/>
        </p:spPr>
        <p:txBody>
          <a:bodyPr wrap="none" lIns="0" tIns="0" rIns="0" bIns="0" rtlCol="0" anchor="t"/>
          <a:lstStyle/>
          <a:p>
            <a:pPr algn="l" indent="0" marL="0">
              <a:lnSpc>
                <a:spcPts val="1600"/>
              </a:lnSpc>
              <a:buNone/>
            </a:pPr>
            <a:r>
              <a:rPr lang="en-US" sz="1050" dirty="0">
                <a:solidFill>
                  <a:srgbClr val="3D3838"/>
                </a:solidFill>
                <a:latin typeface="Source Sans 3" pitchFamily="34" charset="0"/>
                <a:ea typeface="Source Sans 3" pitchFamily="34" charset="-122"/>
                <a:cs typeface="Source Sans 3" pitchFamily="34" charset="-120"/>
              </a:rPr>
              <a:t>Hypothesis: Higher hospital capacity would lead to lower mortality rates. Anomaly: Developed nations (Median Age &gt; 35) showed neutral to slightly positive correlation between bed capacity and death rates.</a:t>
            </a:r>
            <a:endParaRPr lang="en-US" sz="1050" dirty="0"/>
          </a:p>
        </p:txBody>
      </p:sp>
      <p:pic>
        <p:nvPicPr>
          <p:cNvPr id="4" name="Image 0" descr="preencoded.png">    </p:cNvPr>
          <p:cNvPicPr>
            <a:picLocks noChangeAspect="1"/>
          </p:cNvPicPr>
          <p:nvPr/>
        </p:nvPicPr>
        <p:blipFill>
          <a:blip r:embed="rId1"/>
          <a:stretch>
            <a:fillRect/>
          </a:stretch>
        </p:blipFill>
        <p:spPr>
          <a:xfrm>
            <a:off x="478631" y="1535787"/>
            <a:ext cx="9017913" cy="5034558"/>
          </a:xfrm>
          <a:prstGeom prst="rect">
            <a:avLst/>
          </a:prstGeom>
        </p:spPr>
      </p:pic>
      <p:sp>
        <p:nvSpPr>
          <p:cNvPr id="5" name="Shape 2"/>
          <p:cNvSpPr/>
          <p:nvPr/>
        </p:nvSpPr>
        <p:spPr>
          <a:xfrm>
            <a:off x="478631" y="6724174"/>
            <a:ext cx="13673138" cy="922139"/>
          </a:xfrm>
          <a:prstGeom prst="roundRect">
            <a:avLst>
              <a:gd name="adj" fmla="val 2225"/>
            </a:avLst>
          </a:prstGeom>
          <a:solidFill>
            <a:srgbClr val="FFFFFF"/>
          </a:solidFill>
          <a:ln w="15240">
            <a:solidFill>
              <a:srgbClr val="D8D4D4"/>
            </a:solidFill>
            <a:prstDash val="solid"/>
          </a:ln>
        </p:spPr>
      </p:sp>
      <p:pic>
        <p:nvPicPr>
          <p:cNvPr id="6" name="Image 1" descr="preencoded.png">    </p:cNvPr>
          <p:cNvPicPr>
            <a:picLocks noChangeAspect="1"/>
          </p:cNvPicPr>
          <p:nvPr/>
        </p:nvPicPr>
        <p:blipFill>
          <a:blip r:embed="rId2"/>
          <a:stretch>
            <a:fillRect/>
          </a:stretch>
        </p:blipFill>
        <p:spPr>
          <a:xfrm>
            <a:off x="411837" y="6657380"/>
            <a:ext cx="164068" cy="164068"/>
          </a:xfrm>
          <a:prstGeom prst="rect">
            <a:avLst/>
          </a:prstGeom>
        </p:spPr>
      </p:pic>
      <p:pic>
        <p:nvPicPr>
          <p:cNvPr id="7" name="Image 2" descr="preencoded.png">    </p:cNvPr>
          <p:cNvPicPr>
            <a:picLocks noChangeAspect="1"/>
          </p:cNvPicPr>
          <p:nvPr/>
        </p:nvPicPr>
        <p:blipFill>
          <a:blip r:embed="rId3"/>
          <a:stretch>
            <a:fillRect/>
          </a:stretch>
        </p:blipFill>
        <p:spPr>
          <a:xfrm>
            <a:off x="14054495" y="7549039"/>
            <a:ext cx="164068" cy="164068"/>
          </a:xfrm>
          <a:prstGeom prst="rect">
            <a:avLst/>
          </a:prstGeom>
        </p:spPr>
      </p:pic>
      <p:sp>
        <p:nvSpPr>
          <p:cNvPr id="8" name="Text 3"/>
          <p:cNvSpPr/>
          <p:nvPr/>
        </p:nvSpPr>
        <p:spPr>
          <a:xfrm>
            <a:off x="699016" y="6944558"/>
            <a:ext cx="1554123" cy="194191"/>
          </a:xfrm>
          <a:prstGeom prst="rect">
            <a:avLst/>
          </a:prstGeom>
          <a:noFill/>
          <a:ln/>
        </p:spPr>
        <p:txBody>
          <a:bodyPr wrap="none" lIns="0" tIns="0" rIns="0" bIns="0" rtlCol="0" anchor="t"/>
          <a:lstStyle/>
          <a:p>
            <a:pPr algn="l" indent="0" marL="0">
              <a:lnSpc>
                <a:spcPts val="1500"/>
              </a:lnSpc>
              <a:buNone/>
            </a:pPr>
            <a:r>
              <a:rPr lang="en-US" sz="1200" b="1" dirty="0">
                <a:solidFill>
                  <a:srgbClr val="3D3838"/>
                </a:solidFill>
                <a:latin typeface="Montserrat Bold" pitchFamily="34" charset="0"/>
                <a:ea typeface="Montserrat Bold" pitchFamily="34" charset="-122"/>
                <a:cs typeface="Montserrat Bold" pitchFamily="34" charset="-120"/>
              </a:rPr>
              <a:t>Root Cause</a:t>
            </a:r>
            <a:endParaRPr lang="en-US" sz="1200" dirty="0"/>
          </a:p>
        </p:txBody>
      </p:sp>
      <p:sp>
        <p:nvSpPr>
          <p:cNvPr id="9" name="Text 4"/>
          <p:cNvSpPr/>
          <p:nvPr/>
        </p:nvSpPr>
        <p:spPr>
          <a:xfrm>
            <a:off x="699016" y="7220783"/>
            <a:ext cx="13232368" cy="205145"/>
          </a:xfrm>
          <a:prstGeom prst="rect">
            <a:avLst/>
          </a:prstGeom>
          <a:noFill/>
          <a:ln/>
        </p:spPr>
        <p:txBody>
          <a:bodyPr wrap="none" lIns="0" tIns="0" rIns="0" bIns="0" rtlCol="0" anchor="t"/>
          <a:lstStyle/>
          <a:p>
            <a:pPr algn="l" indent="0" marL="0">
              <a:lnSpc>
                <a:spcPts val="1600"/>
              </a:lnSpc>
              <a:buNone/>
            </a:pPr>
            <a:r>
              <a:rPr lang="en-US" sz="1050" dirty="0">
                <a:solidFill>
                  <a:srgbClr val="3D3838"/>
                </a:solidFill>
                <a:latin typeface="Source Sans 3" pitchFamily="34" charset="0"/>
                <a:ea typeface="Source Sans 3" pitchFamily="34" charset="-122"/>
                <a:cs typeface="Source Sans 3" pitchFamily="34" charset="-120"/>
              </a:rPr>
              <a:t>Introducing Cardiovascular Death Rate as a third variable resolved the paradox. Countries with high hospital capacity but high mortality clustered in regions with severe chronic health issues.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2088" y="402431"/>
            <a:ext cx="9447490" cy="415647"/>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Montserrat Bold" pitchFamily="34" charset="0"/>
                <a:ea typeface="Montserrat Bold" pitchFamily="34" charset="-122"/>
                <a:cs typeface="Montserrat Bold" pitchFamily="34" charset="-120"/>
              </a:rPr>
              <a:t>Evaluation of Government Policies: The Reactive Cycle</a:t>
            </a:r>
            <a:endParaRPr lang="en-US" sz="2600" dirty="0"/>
          </a:p>
        </p:txBody>
      </p:sp>
      <p:sp>
        <p:nvSpPr>
          <p:cNvPr id="3" name="Text 1"/>
          <p:cNvSpPr/>
          <p:nvPr/>
        </p:nvSpPr>
        <p:spPr>
          <a:xfrm>
            <a:off x="512088" y="1037511"/>
            <a:ext cx="13606224" cy="219432"/>
          </a:xfrm>
          <a:prstGeom prst="rect">
            <a:avLst/>
          </a:prstGeom>
          <a:noFill/>
          <a:ln/>
        </p:spPr>
        <p:txBody>
          <a:bodyPr wrap="none" lIns="0" tIns="0" rIns="0" bIns="0" rtlCol="0" anchor="t"/>
          <a:lstStyle/>
          <a:p>
            <a:pPr algn="l" indent="0" marL="0">
              <a:lnSpc>
                <a:spcPts val="1700"/>
              </a:lnSpc>
              <a:buNone/>
            </a:pPr>
            <a:r>
              <a:rPr lang="en-US" sz="1150" dirty="0">
                <a:solidFill>
                  <a:srgbClr val="3D3838"/>
                </a:solidFill>
                <a:latin typeface="Source Sans 3" pitchFamily="34" charset="0"/>
                <a:ea typeface="Source Sans 3" pitchFamily="34" charset="-122"/>
                <a:cs typeface="Source Sans 3" pitchFamily="34" charset="-120"/>
              </a:rPr>
              <a:t>Analysis of government restrictions (Stringency Index) and infection waves revealed a consistent "Lag Effect."</a:t>
            </a:r>
            <a:endParaRPr lang="en-US" sz="1150" dirty="0"/>
          </a:p>
        </p:txBody>
      </p:sp>
      <p:pic>
        <p:nvPicPr>
          <p:cNvPr id="4" name="Image 0" descr="preencoded.png">    </p:cNvPr>
          <p:cNvPicPr>
            <a:picLocks noChangeAspect="1"/>
          </p:cNvPicPr>
          <p:nvPr/>
        </p:nvPicPr>
        <p:blipFill>
          <a:blip r:embed="rId1"/>
          <a:stretch>
            <a:fillRect/>
          </a:stretch>
        </p:blipFill>
        <p:spPr>
          <a:xfrm>
            <a:off x="512088" y="1421487"/>
            <a:ext cx="7648694" cy="4339114"/>
          </a:xfrm>
          <a:prstGeom prst="rect">
            <a:avLst/>
          </a:prstGeom>
        </p:spPr>
      </p:pic>
      <p:sp>
        <p:nvSpPr>
          <p:cNvPr id="5" name="Shape 2"/>
          <p:cNvSpPr/>
          <p:nvPr/>
        </p:nvSpPr>
        <p:spPr>
          <a:xfrm>
            <a:off x="512088" y="5925145"/>
            <a:ext cx="585192" cy="877848"/>
          </a:xfrm>
          <a:prstGeom prst="roundRect">
            <a:avLst>
              <a:gd name="adj" fmla="val 360062"/>
            </a:avLst>
          </a:prstGeom>
          <a:solidFill>
            <a:srgbClr val="F2EEEE"/>
          </a:solidFill>
          <a:ln/>
        </p:spPr>
      </p:sp>
      <p:sp>
        <p:nvSpPr>
          <p:cNvPr id="6" name="Text 3"/>
          <p:cNvSpPr/>
          <p:nvPr/>
        </p:nvSpPr>
        <p:spPr>
          <a:xfrm>
            <a:off x="694968" y="6226850"/>
            <a:ext cx="219432" cy="274320"/>
          </a:xfrm>
          <a:prstGeom prst="rect">
            <a:avLst/>
          </a:prstGeom>
          <a:noFill/>
          <a:ln/>
        </p:spPr>
        <p:txBody>
          <a:bodyPr wrap="none" lIns="0" tIns="0" rIns="0" bIns="0" rtlCol="0" anchor="t"/>
          <a:lstStyle/>
          <a:p>
            <a:pPr algn="l" indent="0" marL="0">
              <a:lnSpc>
                <a:spcPts val="1700"/>
              </a:lnSpc>
              <a:buNone/>
            </a:pPr>
            <a:r>
              <a:rPr lang="en-US" sz="1700" b="1" dirty="0">
                <a:solidFill>
                  <a:srgbClr val="3D3838"/>
                </a:solidFill>
                <a:latin typeface="Montserrat Bold" pitchFamily="34" charset="0"/>
                <a:ea typeface="Montserrat Bold" pitchFamily="34" charset="-122"/>
                <a:cs typeface="Montserrat Bold" pitchFamily="34" charset="-120"/>
              </a:rPr>
              <a:t>1</a:t>
            </a:r>
            <a:endParaRPr lang="en-US" sz="1700" dirty="0"/>
          </a:p>
        </p:txBody>
      </p:sp>
      <p:sp>
        <p:nvSpPr>
          <p:cNvPr id="7" name="Text 4"/>
          <p:cNvSpPr/>
          <p:nvPr/>
        </p:nvSpPr>
        <p:spPr>
          <a:xfrm>
            <a:off x="1243489" y="6071354"/>
            <a:ext cx="1662708" cy="207883"/>
          </a:xfrm>
          <a:prstGeom prst="rect">
            <a:avLst/>
          </a:prstGeom>
          <a:noFill/>
          <a:ln/>
        </p:spPr>
        <p:txBody>
          <a:bodyPr wrap="none" lIns="0" tIns="0" rIns="0" bIns="0" rtlCol="0" anchor="t"/>
          <a:lstStyle/>
          <a:p>
            <a:pPr algn="l" indent="0" marL="0">
              <a:lnSpc>
                <a:spcPts val="1600"/>
              </a:lnSpc>
              <a:buNone/>
            </a:pPr>
            <a:r>
              <a:rPr lang="en-US" sz="1300" b="1" dirty="0">
                <a:solidFill>
                  <a:srgbClr val="3D3838"/>
                </a:solidFill>
                <a:latin typeface="Montserrat Bold" pitchFamily="34" charset="0"/>
                <a:ea typeface="Montserrat Bold" pitchFamily="34" charset="-122"/>
                <a:cs typeface="Montserrat Bold" pitchFamily="34" charset="-120"/>
              </a:rPr>
              <a:t>Observation</a:t>
            </a:r>
            <a:endParaRPr lang="en-US" sz="1300" dirty="0"/>
          </a:p>
        </p:txBody>
      </p:sp>
      <p:sp>
        <p:nvSpPr>
          <p:cNvPr id="8" name="Text 5"/>
          <p:cNvSpPr/>
          <p:nvPr/>
        </p:nvSpPr>
        <p:spPr>
          <a:xfrm>
            <a:off x="1243489" y="6366986"/>
            <a:ext cx="12874823" cy="219432"/>
          </a:xfrm>
          <a:prstGeom prst="rect">
            <a:avLst/>
          </a:prstGeom>
          <a:noFill/>
          <a:ln/>
        </p:spPr>
        <p:txBody>
          <a:bodyPr wrap="none" lIns="0" tIns="0" rIns="0" bIns="0" rtlCol="0" anchor="t"/>
          <a:lstStyle/>
          <a:p>
            <a:pPr algn="l" indent="0" marL="0">
              <a:lnSpc>
                <a:spcPts val="1700"/>
              </a:lnSpc>
              <a:buNone/>
            </a:pPr>
            <a:r>
              <a:rPr lang="en-US" sz="1150" dirty="0">
                <a:solidFill>
                  <a:srgbClr val="3D3838"/>
                </a:solidFill>
                <a:latin typeface="Source Sans 3" pitchFamily="34" charset="0"/>
                <a:ea typeface="Source Sans 3" pitchFamily="34" charset="-122"/>
                <a:cs typeface="Source Sans 3" pitchFamily="34" charset="-120"/>
              </a:rPr>
              <a:t>Stringency Index spiked after exponential rises in cases had already begun.</a:t>
            </a:r>
            <a:endParaRPr lang="en-US" sz="1150" dirty="0"/>
          </a:p>
        </p:txBody>
      </p:sp>
      <p:sp>
        <p:nvSpPr>
          <p:cNvPr id="9" name="Shape 6"/>
          <p:cNvSpPr/>
          <p:nvPr/>
        </p:nvSpPr>
        <p:spPr>
          <a:xfrm>
            <a:off x="512088" y="6949202"/>
            <a:ext cx="585192" cy="877848"/>
          </a:xfrm>
          <a:prstGeom prst="roundRect">
            <a:avLst>
              <a:gd name="adj" fmla="val 360062"/>
            </a:avLst>
          </a:prstGeom>
          <a:solidFill>
            <a:srgbClr val="F2EEEE"/>
          </a:solidFill>
          <a:ln/>
        </p:spPr>
      </p:sp>
      <p:sp>
        <p:nvSpPr>
          <p:cNvPr id="10" name="Text 7"/>
          <p:cNvSpPr/>
          <p:nvPr/>
        </p:nvSpPr>
        <p:spPr>
          <a:xfrm>
            <a:off x="694968" y="7250906"/>
            <a:ext cx="219432" cy="274320"/>
          </a:xfrm>
          <a:prstGeom prst="rect">
            <a:avLst/>
          </a:prstGeom>
          <a:noFill/>
          <a:ln/>
        </p:spPr>
        <p:txBody>
          <a:bodyPr wrap="none" lIns="0" tIns="0" rIns="0" bIns="0" rtlCol="0" anchor="t"/>
          <a:lstStyle/>
          <a:p>
            <a:pPr algn="l" indent="0" marL="0">
              <a:lnSpc>
                <a:spcPts val="1700"/>
              </a:lnSpc>
              <a:buNone/>
            </a:pPr>
            <a:r>
              <a:rPr lang="en-US" sz="1700" b="1" dirty="0">
                <a:solidFill>
                  <a:srgbClr val="3D3838"/>
                </a:solidFill>
                <a:latin typeface="Montserrat Bold" pitchFamily="34" charset="0"/>
                <a:ea typeface="Montserrat Bold" pitchFamily="34" charset="-122"/>
                <a:cs typeface="Montserrat Bold" pitchFamily="34" charset="-120"/>
              </a:rPr>
              <a:t>2</a:t>
            </a:r>
            <a:endParaRPr lang="en-US" sz="1700" dirty="0"/>
          </a:p>
        </p:txBody>
      </p:sp>
      <p:sp>
        <p:nvSpPr>
          <p:cNvPr id="11" name="Text 8"/>
          <p:cNvSpPr/>
          <p:nvPr/>
        </p:nvSpPr>
        <p:spPr>
          <a:xfrm>
            <a:off x="1243489" y="7095411"/>
            <a:ext cx="1662708" cy="207883"/>
          </a:xfrm>
          <a:prstGeom prst="rect">
            <a:avLst/>
          </a:prstGeom>
          <a:noFill/>
          <a:ln/>
        </p:spPr>
        <p:txBody>
          <a:bodyPr wrap="none" lIns="0" tIns="0" rIns="0" bIns="0" rtlCol="0" anchor="t"/>
          <a:lstStyle/>
          <a:p>
            <a:pPr algn="l" indent="0" marL="0">
              <a:lnSpc>
                <a:spcPts val="1600"/>
              </a:lnSpc>
              <a:buNone/>
            </a:pPr>
            <a:r>
              <a:rPr lang="en-US" sz="1300" b="1" dirty="0">
                <a:solidFill>
                  <a:srgbClr val="3D3838"/>
                </a:solidFill>
                <a:latin typeface="Montserrat Bold" pitchFamily="34" charset="0"/>
                <a:ea typeface="Montserrat Bold" pitchFamily="34" charset="-122"/>
                <a:cs typeface="Montserrat Bold" pitchFamily="34" charset="-120"/>
              </a:rPr>
              <a:t>Interpretation</a:t>
            </a:r>
            <a:endParaRPr lang="en-US" sz="1300" dirty="0"/>
          </a:p>
        </p:txBody>
      </p:sp>
      <p:sp>
        <p:nvSpPr>
          <p:cNvPr id="12" name="Text 9"/>
          <p:cNvSpPr/>
          <p:nvPr/>
        </p:nvSpPr>
        <p:spPr>
          <a:xfrm>
            <a:off x="1243489" y="7391043"/>
            <a:ext cx="12874823" cy="219432"/>
          </a:xfrm>
          <a:prstGeom prst="rect">
            <a:avLst/>
          </a:prstGeom>
          <a:noFill/>
          <a:ln/>
        </p:spPr>
        <p:txBody>
          <a:bodyPr wrap="none" lIns="0" tIns="0" rIns="0" bIns="0" rtlCol="0" anchor="t"/>
          <a:lstStyle/>
          <a:p>
            <a:pPr algn="l" indent="0" marL="0">
              <a:lnSpc>
                <a:spcPts val="1700"/>
              </a:lnSpc>
              <a:buNone/>
            </a:pPr>
            <a:r>
              <a:rPr lang="en-US" sz="1150" dirty="0">
                <a:solidFill>
                  <a:srgbClr val="3D3838"/>
                </a:solidFill>
                <a:latin typeface="Source Sans 3" pitchFamily="34" charset="0"/>
                <a:ea typeface="Source Sans 3" pitchFamily="34" charset="-122"/>
                <a:cs typeface="Source Sans 3" pitchFamily="34" charset="-120"/>
              </a:rPr>
              <a:t>This indicates "Reactive Policy Making," where restrictions acted as emergency brakes, lagging behind the virus's transmission speed.</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2025-12-30T09:23:46Z</dcterms:created>
  <dcterms:modified xsi:type="dcterms:W3CDTF">2025-12-30T09:23:46Z</dcterms:modified>
</cp:coreProperties>
</file>